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Average" panose="020B0604020202020204" charset="0"/>
      <p:regular r:id="rId15"/>
    </p:embeddedFont>
    <p:embeddedFont>
      <p:font typeface="Oswald"/>
      <p:regular r:id="rId16"/>
      <p:bold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27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22663164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6660136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2576125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875807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2385328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87909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542576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361219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977412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052982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601030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918685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4607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Shape 10"/>
          <p:cNvGrpSpPr/>
          <p:nvPr/>
        </p:nvGrpSpPr>
        <p:grpSpPr>
          <a:xfrm>
            <a:off x="4350279" y="2855377"/>
            <a:ext cx="443589" cy="105632"/>
            <a:chOff x="4137525" y="2915950"/>
            <a:chExt cx="869100" cy="207000"/>
          </a:xfrm>
        </p:grpSpPr>
        <p:sp>
          <p:nvSpPr>
            <p:cNvPr id="11" name="Shape 11"/>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1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13"/>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4" name="Shape 14"/>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Shape 15"/>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Shape 1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311700" y="1255275"/>
            <a:ext cx="8520600" cy="18906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51" name="Shape 5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Shape 5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671250" y="2141250"/>
            <a:ext cx="7852200" cy="8610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Shape 1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Shape 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Shape 2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Shape 26"/>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Shape 27"/>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Shape 2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Shape 3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Shape 34"/>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Shape 3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90250" y="526350"/>
            <a:ext cx="6227100" cy="40908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Shape 3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Shape 40"/>
          <p:cNvSpPr/>
          <p:nvPr/>
        </p:nvSpPr>
        <p:spPr>
          <a:xfrm>
            <a:off x="457200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41" name="Shape 41"/>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2" name="Shape 42"/>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Shape 43"/>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Shape 44"/>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Shape 4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Shape 4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Shape 8"/>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hyperlink" Target="https://www.google.com/search?q=lethal+injection+stats&amp;rlz=1CADEAF_enUS780US780&amp;source=lnms&amp;tbm=isch&amp;sa=X&amp;ved=2ahUKEwiH0KPJmrDaAhURFnwKHfcXAIwQ_AUoA3oECAAQBQ&amp;biw=1366&amp;bih=630&amp;safe=active&amp;ssui=on#imgrc=MXoopv9-f_-YXM" TargetMode="External"/><Relationship Id="rId3" Type="http://schemas.openxmlformats.org/officeDocument/2006/relationships/hyperlink" Target="http://news.gallup.com/poll/11716/lethal-injections-cruel-unusual-punishment.aspx" TargetMode="External"/><Relationship Id="rId7" Type="http://schemas.openxmlformats.org/officeDocument/2006/relationships/hyperlink" Target="https://constitutioncenter.org/interactive-constitution/amendments/amendment-viii"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hyperlink" Target="https://www.huffingtonpost.com/martha-rosenberg/is-lethal-injection-cruel_b_5635616.html" TargetMode="External"/><Relationship Id="rId5" Type="http://schemas.openxmlformats.org/officeDocument/2006/relationships/hyperlink" Target="https://deathpenaltyinfo.org/lethal-injection-constitutional-issue" TargetMode="External"/><Relationship Id="rId4" Type="http://schemas.openxmlformats.org/officeDocument/2006/relationships/hyperlink" Target="https://deathpenaltyinfo.org/state-lethal-injectio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Lethal Injections</a:t>
            </a:r>
            <a:endParaRPr/>
          </a:p>
          <a:p>
            <a:pPr marL="0" lvl="0" indent="0">
              <a:spcBef>
                <a:spcPts val="0"/>
              </a:spcBef>
              <a:spcAft>
                <a:spcPts val="0"/>
              </a:spcAft>
              <a:buNone/>
            </a:pPr>
            <a:r>
              <a:rPr lang="en" sz="2400">
                <a:solidFill>
                  <a:srgbClr val="FFFFFF"/>
                </a:solidFill>
                <a:latin typeface="Average"/>
                <a:ea typeface="Average"/>
                <a:cs typeface="Average"/>
                <a:sym typeface="Average"/>
              </a:rPr>
              <a:t>Should they be considered cruel and unusual punishment?</a:t>
            </a:r>
            <a:endParaRPr sz="2400">
              <a:solidFill>
                <a:srgbClr val="FFFFFF"/>
              </a:solidFill>
            </a:endParaRPr>
          </a:p>
        </p:txBody>
      </p:sp>
      <p:sp>
        <p:nvSpPr>
          <p:cNvPr id="60" name="Shape 60"/>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Grace Winjum</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Any More Precedent?</a:t>
            </a:r>
            <a:endParaRPr/>
          </a:p>
        </p:txBody>
      </p:sp>
      <p:sp>
        <p:nvSpPr>
          <p:cNvPr id="115" name="Shape 1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In 2008 the Supreme Court ruled in Baze V. Rees in a 7-2 decision that Kentucky’s three drug protocol does not constitute a cruel and unusual punishment and violate the eighth amendment. </a:t>
            </a:r>
            <a:endParaRPr/>
          </a:p>
          <a:p>
            <a:pPr marL="0" lvl="0" indent="0">
              <a:spcBef>
                <a:spcPts val="1600"/>
              </a:spcBef>
              <a:spcAft>
                <a:spcPts val="1600"/>
              </a:spcAft>
              <a:buNone/>
            </a:pPr>
            <a:r>
              <a:rPr lang="en"/>
              <a:t>In the 2006 case Hill V. McDonough the court favored Clarence Hill, a death row prisoner, by ruling that such prisoners could challenge the method of execution in a civil rights case, but not the death penalty as a whole.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What is Cruel and Unusual Punishment?</a:t>
            </a:r>
            <a:endParaRPr/>
          </a:p>
        </p:txBody>
      </p:sp>
      <p:sp>
        <p:nvSpPr>
          <p:cNvPr id="121" name="Shape 1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t>The Eighth Amendment states: “Excessive bail shall not be required, nor excessive fines imposed, nor cruel and unusual punishments inflicted.” This clause prohibits the government from imposing unduly harsh penalties on criminal defendants. “Cruel and unusual” is a vague term that opens itself up to much debate. The inclusion of this phrase in the Bill of Rights was intended to prevent the government from using cruel and unusual punishments to oppress the people. This extends to state powers as well now under the 14th amendment. Many argue that the death penalty violates the Eighth Amendment and does no public good, and again the argument is made the the three drug combination could be considered a barbaric punishment, what the cruel and unusual phrase was intended to prevent.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Citations</a:t>
            </a:r>
            <a:endParaRPr/>
          </a:p>
        </p:txBody>
      </p:sp>
      <p:sp>
        <p:nvSpPr>
          <p:cNvPr id="127" name="Shape 127"/>
          <p:cNvSpPr txBox="1">
            <a:spLocks noGrp="1"/>
          </p:cNvSpPr>
          <p:nvPr>
            <p:ph type="body" idx="1"/>
          </p:nvPr>
        </p:nvSpPr>
        <p:spPr>
          <a:xfrm>
            <a:off x="311700" y="101772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u="sng">
                <a:solidFill>
                  <a:schemeClr val="hlink"/>
                </a:solidFill>
                <a:hlinkClick r:id="rId3"/>
              </a:rPr>
              <a:t>http://news.gallup.com/poll/11716/lethal-injections-cruel-unusual-punishment.aspx</a:t>
            </a:r>
            <a:endParaRPr/>
          </a:p>
          <a:p>
            <a:pPr marL="0" lvl="0" indent="0">
              <a:spcBef>
                <a:spcPts val="1600"/>
              </a:spcBef>
              <a:spcAft>
                <a:spcPts val="0"/>
              </a:spcAft>
              <a:buNone/>
            </a:pPr>
            <a:r>
              <a:rPr lang="en" u="sng">
                <a:solidFill>
                  <a:schemeClr val="hlink"/>
                </a:solidFill>
                <a:hlinkClick r:id="rId4"/>
              </a:rPr>
              <a:t>https://deathpenaltyinfo.org/state-lethal-injection</a:t>
            </a:r>
            <a:endParaRPr/>
          </a:p>
          <a:p>
            <a:pPr marL="0" lvl="0" indent="0">
              <a:spcBef>
                <a:spcPts val="1600"/>
              </a:spcBef>
              <a:spcAft>
                <a:spcPts val="0"/>
              </a:spcAft>
              <a:buNone/>
            </a:pPr>
            <a:r>
              <a:rPr lang="en" u="sng">
                <a:solidFill>
                  <a:schemeClr val="hlink"/>
                </a:solidFill>
                <a:hlinkClick r:id="rId5"/>
              </a:rPr>
              <a:t>https://deathpenaltyinfo.org/lethal-injection-constitutional-issue</a:t>
            </a:r>
            <a:endParaRPr/>
          </a:p>
          <a:p>
            <a:pPr marL="0" lvl="0" indent="0">
              <a:spcBef>
                <a:spcPts val="1600"/>
              </a:spcBef>
              <a:spcAft>
                <a:spcPts val="0"/>
              </a:spcAft>
              <a:buNone/>
            </a:pPr>
            <a:r>
              <a:rPr lang="en" u="sng">
                <a:solidFill>
                  <a:schemeClr val="hlink"/>
                </a:solidFill>
                <a:hlinkClick r:id="rId6"/>
              </a:rPr>
              <a:t>https://www.huffingtonpost.com/martha-rosenberg/is-lethal-injection-cruel_b_5635616.html</a:t>
            </a:r>
            <a:endParaRPr/>
          </a:p>
          <a:p>
            <a:pPr marL="0" lvl="0" indent="0">
              <a:spcBef>
                <a:spcPts val="1600"/>
              </a:spcBef>
              <a:spcAft>
                <a:spcPts val="0"/>
              </a:spcAft>
              <a:buNone/>
            </a:pPr>
            <a:r>
              <a:rPr lang="en" u="sng">
                <a:solidFill>
                  <a:schemeClr val="hlink"/>
                </a:solidFill>
                <a:hlinkClick r:id="rId7"/>
              </a:rPr>
              <a:t>https://constitutioncenter.org/interactive-constitution/amendments/amendment-viii</a:t>
            </a:r>
            <a:endParaRPr/>
          </a:p>
          <a:p>
            <a:pPr marL="0" lvl="0" indent="0">
              <a:spcBef>
                <a:spcPts val="1600"/>
              </a:spcBef>
              <a:spcAft>
                <a:spcPts val="0"/>
              </a:spcAft>
              <a:buNone/>
            </a:pPr>
            <a:r>
              <a:rPr lang="en" u="sng">
                <a:solidFill>
                  <a:schemeClr val="hlink"/>
                </a:solidFill>
                <a:hlinkClick r:id="rId8"/>
              </a:rPr>
              <a:t>https://www.google.com/search?q=lethal+injection+stats&amp;rlz=1CADEAF_enUS780US780&amp;source=lnms&amp;tbm=isch&amp;sa=X&amp;ved=2ahUKEwiH0KPJmrDaAhURFnwKHfcXAIwQ_AUoA3oECAAQBQ&amp;biw=1366&amp;bih=630&amp;safe=active&amp;ssui=on#imgrc=MXoopv9-f_-YXM</a:t>
            </a:r>
            <a:r>
              <a:rPr lang="en"/>
              <a:t>:</a:t>
            </a:r>
            <a:endParaRPr/>
          </a:p>
          <a:p>
            <a:pPr marL="0" lvl="0" indent="0">
              <a:spcBef>
                <a:spcPts val="1600"/>
              </a:spcBef>
              <a:spcAft>
                <a:spcPts val="0"/>
              </a:spcAft>
              <a:buNone/>
            </a:pPr>
            <a:endParaRPr/>
          </a:p>
          <a:p>
            <a:pPr marL="0" lvl="0" indent="0">
              <a:spcBef>
                <a:spcPts val="1600"/>
              </a:spcBef>
              <a:spcAft>
                <a:spcPts val="0"/>
              </a:spcAft>
              <a:buNone/>
            </a:pPr>
            <a:endParaRPr/>
          </a:p>
          <a:p>
            <a:pPr marL="0" lvl="0" indent="0">
              <a:spcBef>
                <a:spcPts val="1600"/>
              </a:spcBef>
              <a:spcAft>
                <a:spcPts val="0"/>
              </a:spcAft>
              <a:buNone/>
            </a:pPr>
            <a:endParaRPr/>
          </a:p>
          <a:p>
            <a:pPr marL="0" lvl="0" indent="0">
              <a:spcBef>
                <a:spcPts val="1600"/>
              </a:spcBef>
              <a:spcAft>
                <a:spcPts val="0"/>
              </a:spcAft>
              <a:buNone/>
            </a:pPr>
            <a:endParaRPr/>
          </a:p>
          <a:p>
            <a:pPr marL="0" lvl="0" indent="0" rtl="0">
              <a:spcBef>
                <a:spcPts val="1600"/>
              </a:spcBef>
              <a:spcAft>
                <a:spcPts val="0"/>
              </a:spcAft>
              <a:buNone/>
            </a:pPr>
            <a:endParaRPr/>
          </a:p>
          <a:p>
            <a:pPr marL="0" lvl="0" indent="0" rtl="0">
              <a:spcBef>
                <a:spcPts val="1600"/>
              </a:spcBef>
              <a:spcAft>
                <a:spcPts val="16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ctrTitle"/>
          </p:nvPr>
        </p:nvSpPr>
        <p:spPr>
          <a:xfrm>
            <a:off x="-1643400" y="476050"/>
            <a:ext cx="7897200" cy="5511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3000"/>
              <a:t>What Are Lethal Injections?</a:t>
            </a:r>
            <a:endParaRPr sz="3000"/>
          </a:p>
        </p:txBody>
      </p:sp>
      <p:sp>
        <p:nvSpPr>
          <p:cNvPr id="66" name="Shape 66"/>
          <p:cNvSpPr txBox="1">
            <a:spLocks noGrp="1"/>
          </p:cNvSpPr>
          <p:nvPr>
            <p:ph type="subTitle" idx="1"/>
          </p:nvPr>
        </p:nvSpPr>
        <p:spPr>
          <a:xfrm>
            <a:off x="342575" y="1027150"/>
            <a:ext cx="8213700" cy="29787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r>
              <a:rPr lang="en" sz="1800"/>
              <a:t>A lethal injection is typically a combination of three drugs injected into the body as a means of capital punishment. Until 2009 almost all lethal injections consisted of an anesthetic (oftentimes sodium thiopental, until pentobarbital started being used in 2010 after Hospira stopped producing sodium thiopental), pancuronium bromide (which acts as a paralytic and is also known as Pavulon), and potassium chloride which causes death by stopping the heart.</a:t>
            </a:r>
            <a:endParaRPr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How have Lethal Injections Changed Through the Years?</a:t>
            </a:r>
            <a:endParaRPr/>
          </a:p>
        </p:txBody>
      </p:sp>
      <p:sp>
        <p:nvSpPr>
          <p:cNvPr id="72" name="Shape 7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New drug shortages forced many states to alter their lethal injection protocol and use drugs other than the combination listed on the previous slide. Eight states now carry out lethal injections with the use of one drug, a deadly dose of anesthetic. Six other states have announced plans to use the single drug method but have not yet done so. Another form of lethal injection recently adopted using pentobarbital in executions, and fourteen states have used this method. The third new method is using midazolam as the first drug in the three drug protocol. Finally, two states have used fentanyl.</a:t>
            </a:r>
            <a:endParaRPr/>
          </a:p>
          <a:p>
            <a:pPr marL="0" lvl="0" indent="0">
              <a:spcBef>
                <a:spcPts val="160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What Problems do these New Techniques Create?</a:t>
            </a:r>
            <a:endParaRPr/>
          </a:p>
        </p:txBody>
      </p:sp>
      <p:sp>
        <p:nvSpPr>
          <p:cNvPr id="78" name="Shape 7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t>With the use of these new drugs in lethal injections, there have been multiple instances of botched operations. The use of Midazolam in particular has created a controversy because of its failures. Of the six states that have used this drug in the three drug procedure, five of them have resulted in prolonged and painful executions and Florida has abandoned the use of the drug. The use of this drug on people has made them gasp for air, convulse, and jerk around for close to fifteen minutes in some cases. In Oklahoma, the use of Midazolam on Clayton Lockett resulted in a botched operation that was halted but caused his death afterwards regardless.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What Other Options Are There?</a:t>
            </a:r>
            <a:endParaRPr/>
          </a:p>
        </p:txBody>
      </p:sp>
      <p:sp>
        <p:nvSpPr>
          <p:cNvPr id="84" name="Shape 8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Some states allow for alternate forms of execution should there be a drug shortage or if it is deemed impractical to use the method of lethal injection.</a:t>
            </a:r>
            <a:endParaRPr/>
          </a:p>
          <a:p>
            <a:pPr marL="457200" lvl="0" indent="-342900" rtl="0">
              <a:spcBef>
                <a:spcPts val="1600"/>
              </a:spcBef>
              <a:spcAft>
                <a:spcPts val="0"/>
              </a:spcAft>
              <a:buSzPts val="1800"/>
              <a:buAutoNum type="arabicPeriod"/>
            </a:pPr>
            <a:r>
              <a:rPr lang="en"/>
              <a:t>Alabama, Mississippi, and Oklahoma all allow the use of nitrogen hypoxia</a:t>
            </a:r>
            <a:endParaRPr/>
          </a:p>
          <a:p>
            <a:pPr marL="457200" lvl="0" indent="-342900" rtl="0">
              <a:spcBef>
                <a:spcPts val="0"/>
              </a:spcBef>
              <a:spcAft>
                <a:spcPts val="0"/>
              </a:spcAft>
              <a:buSzPts val="1800"/>
              <a:buAutoNum type="arabicPeriod"/>
            </a:pPr>
            <a:r>
              <a:rPr lang="en"/>
              <a:t>In Tennessee they can use the electric chair</a:t>
            </a:r>
            <a:endParaRPr/>
          </a:p>
          <a:p>
            <a:pPr marL="457200" lvl="0" indent="-342900" rtl="0">
              <a:spcBef>
                <a:spcPts val="0"/>
              </a:spcBef>
              <a:spcAft>
                <a:spcPts val="0"/>
              </a:spcAft>
              <a:buSzPts val="1800"/>
              <a:buAutoNum type="arabicPeriod"/>
            </a:pPr>
            <a:r>
              <a:rPr lang="en"/>
              <a:t>Utah allows use of firing squad if lethal injection drugs can’t be found 30 days before the execution</a:t>
            </a:r>
            <a:endParaRPr/>
          </a:p>
          <a:p>
            <a:pPr marL="457200" lvl="0" indent="-342900" rtl="0">
              <a:spcBef>
                <a:spcPts val="0"/>
              </a:spcBef>
              <a:spcAft>
                <a:spcPts val="0"/>
              </a:spcAft>
              <a:buSzPts val="1800"/>
              <a:buAutoNum type="arabicPeriod"/>
            </a:pPr>
            <a:r>
              <a:rPr lang="en"/>
              <a:t>New Hampshire and Washington law allows death by hanging</a:t>
            </a:r>
            <a:endParaRPr/>
          </a:p>
          <a:p>
            <a:pPr marL="457200" lvl="0" indent="-342900">
              <a:spcBef>
                <a:spcPts val="0"/>
              </a:spcBef>
              <a:spcAft>
                <a:spcPts val="0"/>
              </a:spcAft>
              <a:buSzPts val="1800"/>
              <a:buAutoNum type="arabicPeriod"/>
            </a:pPr>
            <a:r>
              <a:rPr lang="en"/>
              <a:t>19 states don’t allow the death penalty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Lethal Injection by State</a:t>
            </a:r>
            <a:endParaRPr/>
          </a:p>
        </p:txBody>
      </p:sp>
      <p:sp>
        <p:nvSpPr>
          <p:cNvPr id="90" name="Shape 9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endParaRPr/>
          </a:p>
        </p:txBody>
      </p:sp>
      <p:pic>
        <p:nvPicPr>
          <p:cNvPr id="91" name="Shape 91"/>
          <p:cNvPicPr preferRelativeResize="0"/>
          <p:nvPr/>
        </p:nvPicPr>
        <p:blipFill>
          <a:blip r:embed="rId3">
            <a:alphaModFix/>
          </a:blip>
          <a:stretch>
            <a:fillRect/>
          </a:stretch>
        </p:blipFill>
        <p:spPr>
          <a:xfrm>
            <a:off x="1881263" y="1152475"/>
            <a:ext cx="5381475" cy="37727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The Final Option?</a:t>
            </a:r>
            <a:endParaRPr/>
          </a:p>
        </p:txBody>
      </p:sp>
      <p:sp>
        <p:nvSpPr>
          <p:cNvPr id="97" name="Shape 9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t>The death penalty is illegal in 19 states and Washington DC. There are 31 states that do not have a ban on it. The large majority of countries in the world have abolished the death penalty and the US is now the most developed country to continue its use. Of the countries ranked as “very high” in the Human Development Index, only four countries continue its use: the US, Taiwan, Japan, and Singapore. The EU is largely against it and because they were the primary source of lethal injection drugs in the past, it was their resistance that contributed to the shortage of these drugs and the experimental ones that some states have turned to.</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Why is there Debate About Lethal Injection?</a:t>
            </a:r>
            <a:endParaRPr/>
          </a:p>
        </p:txBody>
      </p:sp>
      <p:sp>
        <p:nvSpPr>
          <p:cNvPr id="103" name="Shape 10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t>Some people view lethal injections to be a form of cruel and unusual punishment violating the eighth amendment. They base these opinions on the facts that lethal injections contain three constitutional defects including its unreliability, its arbitrary application, and long delays that undermine its purpose.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Is there any Precedent to Question it Constitutionally?</a:t>
            </a:r>
            <a:endParaRPr/>
          </a:p>
        </p:txBody>
      </p:sp>
      <p:sp>
        <p:nvSpPr>
          <p:cNvPr id="109" name="Shape 10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t>In the 2015 case Glossip V. Gross, the Supreme Court held that Oklahoma prisoners </a:t>
            </a:r>
            <a:r>
              <a:rPr lang="en">
                <a:solidFill>
                  <a:srgbClr val="CCCCCC"/>
                </a:solidFill>
              </a:rPr>
              <a:t>"failed to establish a likelihood of success on the merits of their claim that the use of midazolam violates the Eighth Amendment." The prisoners claimed that the drug didn’t work to stop the pain of the three drug protocol, but Justice Alito stated that the prisoners had to identify a known method with a lesser risk of pain. The dissenting opinion formed by Justice Breyer and Bader Ginsburg asked for a trial on the constitutional issue of the death penalty.</a:t>
            </a:r>
            <a:endParaRPr>
              <a:solidFill>
                <a:srgbClr val="CCCCCC"/>
              </a:solidFill>
            </a:endParaRPr>
          </a:p>
        </p:txBody>
      </p:sp>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988</Words>
  <Application>Microsoft Office PowerPoint</Application>
  <PresentationFormat>On-screen Show (16:9)</PresentationFormat>
  <Paragraphs>39</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Average</vt:lpstr>
      <vt:lpstr>Oswald</vt:lpstr>
      <vt:lpstr>Arial</vt:lpstr>
      <vt:lpstr>Slate</vt:lpstr>
      <vt:lpstr>Lethal Injections Should they be considered cruel and unusual punishment?</vt:lpstr>
      <vt:lpstr>What Are Lethal Injections?</vt:lpstr>
      <vt:lpstr>How have Lethal Injections Changed Through the Years?</vt:lpstr>
      <vt:lpstr>What Problems do these New Techniques Create?</vt:lpstr>
      <vt:lpstr>What Other Options Are There?</vt:lpstr>
      <vt:lpstr>Lethal Injection by State</vt:lpstr>
      <vt:lpstr>The Final Option?</vt:lpstr>
      <vt:lpstr>Why is there Debate About Lethal Injection?</vt:lpstr>
      <vt:lpstr>Is there any Precedent to Question it Constitutionally?</vt:lpstr>
      <vt:lpstr>Any More Precedent?</vt:lpstr>
      <vt:lpstr>What is Cruel and Unusual Punishment?</vt:lpstr>
      <vt:lpstr>Citations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Lethal Injections Should they be considered cruel and unusual punishment?</dc:title>
  <dc:creator>Teacher</dc:creator>
  <cp:lastModifiedBy>Teacher</cp:lastModifiedBy>
  <cp:revision>2</cp:revision>
  <dcterms:modified xsi:type="dcterms:W3CDTF">2018-04-11T16:24:21Z</dcterms:modified>
</cp:coreProperties>
</file>